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王漢宗特黑體" charset="1" panose="02000500000000000000"/>
      <p:regular r:id="rId16"/>
    </p:embeddedFont>
    <p:embeddedFont>
      <p:font typeface="Noto Sans T Chinese" charset="1" panose="020B05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svg" Type="http://schemas.openxmlformats.org/officeDocument/2006/relationships/image"/><Relationship Id="rId2" Target="../media/image1.pn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slide7.xml" Type="http://schemas.openxmlformats.org/officeDocument/2006/relationships/slide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slide4.xml" Type="http://schemas.openxmlformats.org/officeDocument/2006/relationships/slid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6.png" Type="http://schemas.openxmlformats.org/officeDocument/2006/relationships/image"/><Relationship Id="rId12" Target="../media/image7.svg" Type="http://schemas.openxmlformats.org/officeDocument/2006/relationships/image"/><Relationship Id="rId2" Target="../media/image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svg" Type="http://schemas.openxmlformats.org/officeDocument/2006/relationships/image"/><Relationship Id="rId11" Target="../media/image2.png" Type="http://schemas.openxmlformats.org/officeDocument/2006/relationships/image"/><Relationship Id="rId12" Target="../media/image3.svg" Type="http://schemas.openxmlformats.org/officeDocument/2006/relationships/image"/><Relationship Id="rId13" Target="../media/image6.png" Type="http://schemas.openxmlformats.org/officeDocument/2006/relationships/image"/><Relationship Id="rId14" Target="../media/image7.svg" Type="http://schemas.openxmlformats.org/officeDocument/2006/relationships/image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1315441"/>
            <a:ext cx="9009410" cy="6082798"/>
            <a:chOff x="0" y="0"/>
            <a:chExt cx="3286657" cy="22190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86657" cy="2219021"/>
            </a:xfrm>
            <a:custGeom>
              <a:avLst/>
              <a:gdLst/>
              <a:ahLst/>
              <a:cxnLst/>
              <a:rect r="r" b="b" t="t" l="l"/>
              <a:pathLst>
                <a:path h="2219021" w="3286657">
                  <a:moveTo>
                    <a:pt x="0" y="0"/>
                  </a:moveTo>
                  <a:lnTo>
                    <a:pt x="3286657" y="0"/>
                  </a:lnTo>
                  <a:lnTo>
                    <a:pt x="3286657" y="2219021"/>
                  </a:lnTo>
                  <a:lnTo>
                    <a:pt x="0" y="221902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true" flipV="false" rot="0">
            <a:off x="-2156129" y="8872350"/>
            <a:ext cx="6662470" cy="1611106"/>
          </a:xfrm>
          <a:custGeom>
            <a:avLst/>
            <a:gdLst/>
            <a:ahLst/>
            <a:cxnLst/>
            <a:rect r="r" b="b" t="t" l="l"/>
            <a:pathLst>
              <a:path h="1611106" w="6662470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4791434" y="-196457"/>
            <a:ext cx="5652695" cy="1366924"/>
          </a:xfrm>
          <a:custGeom>
            <a:avLst/>
            <a:gdLst/>
            <a:ahLst/>
            <a:cxnLst/>
            <a:rect r="r" b="b" t="t" l="l"/>
            <a:pathLst>
              <a:path h="1366924" w="5652695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61150" y="1315441"/>
            <a:ext cx="7087021" cy="7701883"/>
            <a:chOff x="0" y="0"/>
            <a:chExt cx="2585364" cy="28096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85364" cy="2809668"/>
            </a:xfrm>
            <a:custGeom>
              <a:avLst/>
              <a:gdLst/>
              <a:ahLst/>
              <a:cxnLst/>
              <a:rect r="r" b="b" t="t" l="l"/>
              <a:pathLst>
                <a:path h="2809668" w="2585364">
                  <a:moveTo>
                    <a:pt x="0" y="0"/>
                  </a:moveTo>
                  <a:lnTo>
                    <a:pt x="2585364" y="0"/>
                  </a:lnTo>
                  <a:lnTo>
                    <a:pt x="2585364" y="2809668"/>
                  </a:lnTo>
                  <a:lnTo>
                    <a:pt x="0" y="280966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692016" y="4401714"/>
            <a:ext cx="6225288" cy="3893634"/>
          </a:xfrm>
          <a:custGeom>
            <a:avLst/>
            <a:gdLst/>
            <a:ahLst/>
            <a:cxnLst/>
            <a:rect r="r" b="b" t="t" l="l"/>
            <a:pathLst>
              <a:path h="3893634" w="6225288">
                <a:moveTo>
                  <a:pt x="0" y="0"/>
                </a:moveTo>
                <a:lnTo>
                  <a:pt x="6225288" y="0"/>
                </a:lnTo>
                <a:lnTo>
                  <a:pt x="6225288" y="3893634"/>
                </a:lnTo>
                <a:lnTo>
                  <a:pt x="0" y="38936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100246" y="3001723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203414">
            <a:off x="11173930" y="3499519"/>
            <a:ext cx="321948" cy="461574"/>
          </a:xfrm>
          <a:custGeom>
            <a:avLst/>
            <a:gdLst/>
            <a:ahLst/>
            <a:cxnLst/>
            <a:rect r="r" b="b" t="t" l="l"/>
            <a:pathLst>
              <a:path h="461574" w="321948">
                <a:moveTo>
                  <a:pt x="0" y="0"/>
                </a:moveTo>
                <a:lnTo>
                  <a:pt x="321948" y="0"/>
                </a:lnTo>
                <a:lnTo>
                  <a:pt x="321948" y="461574"/>
                </a:lnTo>
                <a:lnTo>
                  <a:pt x="0" y="461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690344" y="1991652"/>
            <a:ext cx="2228632" cy="1815322"/>
          </a:xfrm>
          <a:custGeom>
            <a:avLst/>
            <a:gdLst/>
            <a:ahLst/>
            <a:cxnLst/>
            <a:rect r="r" b="b" t="t" l="l"/>
            <a:pathLst>
              <a:path h="1815322" w="2228632">
                <a:moveTo>
                  <a:pt x="0" y="0"/>
                </a:moveTo>
                <a:lnTo>
                  <a:pt x="2228632" y="0"/>
                </a:lnTo>
                <a:lnTo>
                  <a:pt x="2228632" y="1815322"/>
                </a:lnTo>
                <a:lnTo>
                  <a:pt x="0" y="18153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437079" y="2623205"/>
            <a:ext cx="7946241" cy="3467271"/>
            <a:chOff x="0" y="0"/>
            <a:chExt cx="10594989" cy="4623028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9561"/>
              <a:ext cx="10594989" cy="16266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8000" spc="96">
                  <a:solidFill>
                    <a:srgbClr val="003EA8"/>
                  </a:solidFill>
                  <a:latin typeface="王漢宗特黑體"/>
                  <a:ea typeface="王漢宗特黑體"/>
                  <a:cs typeface="王漢宗特黑體"/>
                  <a:sym typeface="王漢宗特黑體"/>
                </a:rPr>
                <a:t>Mnemosyne AI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838553"/>
              <a:ext cx="10594989" cy="2784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Spatial Memory and Adversarial Robustness Testing of Vision Models</a:t>
              </a:r>
            </a:p>
            <a:p>
              <a:pPr algn="l"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電機系  E24096603 張育榮</a:t>
              </a:r>
            </a:p>
            <a:p>
              <a:pPr algn="l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321297" y="3556502"/>
            <a:ext cx="9009410" cy="5777998"/>
            <a:chOff x="0" y="0"/>
            <a:chExt cx="3286657" cy="21078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86657" cy="2107829"/>
            </a:xfrm>
            <a:custGeom>
              <a:avLst/>
              <a:gdLst/>
              <a:ahLst/>
              <a:cxnLst/>
              <a:rect r="r" b="b" t="t" l="l"/>
              <a:pathLst>
                <a:path h="2107829" w="3286657">
                  <a:moveTo>
                    <a:pt x="0" y="0"/>
                  </a:moveTo>
                  <a:lnTo>
                    <a:pt x="3286657" y="0"/>
                  </a:lnTo>
                  <a:lnTo>
                    <a:pt x="3286657" y="2107829"/>
                  </a:lnTo>
                  <a:lnTo>
                    <a:pt x="0" y="210782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05495" y="3556502"/>
            <a:ext cx="7087021" cy="5777998"/>
            <a:chOff x="0" y="0"/>
            <a:chExt cx="2585364" cy="21078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85364" cy="2107829"/>
            </a:xfrm>
            <a:custGeom>
              <a:avLst/>
              <a:gdLst/>
              <a:ahLst/>
              <a:cxnLst/>
              <a:rect r="r" b="b" t="t" l="l"/>
              <a:pathLst>
                <a:path h="2107829" w="2585364">
                  <a:moveTo>
                    <a:pt x="0" y="0"/>
                  </a:moveTo>
                  <a:lnTo>
                    <a:pt x="2585364" y="0"/>
                  </a:lnTo>
                  <a:lnTo>
                    <a:pt x="2585364" y="2107829"/>
                  </a:lnTo>
                  <a:lnTo>
                    <a:pt x="0" y="210782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05495" y="973442"/>
            <a:ext cx="16425212" cy="1919447"/>
            <a:chOff x="0" y="0"/>
            <a:chExt cx="5991962" cy="7002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991962" cy="700219"/>
            </a:xfrm>
            <a:custGeom>
              <a:avLst/>
              <a:gdLst/>
              <a:ahLst/>
              <a:cxnLst/>
              <a:rect r="r" b="b" t="t" l="l"/>
              <a:pathLst>
                <a:path h="700219" w="5991962">
                  <a:moveTo>
                    <a:pt x="0" y="0"/>
                  </a:moveTo>
                  <a:lnTo>
                    <a:pt x="5991962" y="0"/>
                  </a:lnTo>
                  <a:lnTo>
                    <a:pt x="5991962" y="700219"/>
                  </a:lnTo>
                  <a:lnTo>
                    <a:pt x="0" y="70021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2215145" y="3953364"/>
            <a:ext cx="4467721" cy="4984273"/>
          </a:xfrm>
          <a:custGeom>
            <a:avLst/>
            <a:gdLst/>
            <a:ahLst/>
            <a:cxnLst/>
            <a:rect r="r" b="b" t="t" l="l"/>
            <a:pathLst>
              <a:path h="4984273" w="4467721">
                <a:moveTo>
                  <a:pt x="0" y="0"/>
                </a:moveTo>
                <a:lnTo>
                  <a:pt x="4467721" y="0"/>
                </a:lnTo>
                <a:lnTo>
                  <a:pt x="4467721" y="4984274"/>
                </a:lnTo>
                <a:lnTo>
                  <a:pt x="0" y="4984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05495" y="1066390"/>
            <a:ext cx="16353805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Thank you for your listening!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0" y="8894636"/>
            <a:ext cx="3927179" cy="1392364"/>
          </a:xfrm>
          <a:custGeom>
            <a:avLst/>
            <a:gdLst/>
            <a:ahLst/>
            <a:cxnLst/>
            <a:rect r="r" b="b" t="t" l="l"/>
            <a:pathLst>
              <a:path h="1392364" w="3927179">
                <a:moveTo>
                  <a:pt x="0" y="0"/>
                </a:moveTo>
                <a:lnTo>
                  <a:pt x="3927179" y="0"/>
                </a:lnTo>
                <a:lnTo>
                  <a:pt x="3927179" y="1392364"/>
                </a:lnTo>
                <a:lnTo>
                  <a:pt x="0" y="13923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826857" y="8505307"/>
            <a:ext cx="3927179" cy="1392364"/>
          </a:xfrm>
          <a:custGeom>
            <a:avLst/>
            <a:gdLst/>
            <a:ahLst/>
            <a:cxnLst/>
            <a:rect r="r" b="b" t="t" l="l"/>
            <a:pathLst>
              <a:path h="1392364" w="3927179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994337" y="5619813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462058" y="4510359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423369" y="4510359"/>
            <a:ext cx="2805265" cy="2432930"/>
          </a:xfrm>
          <a:custGeom>
            <a:avLst/>
            <a:gdLst/>
            <a:ahLst/>
            <a:cxnLst/>
            <a:rect r="r" b="b" t="t" l="l"/>
            <a:pathLst>
              <a:path h="2432930" w="2805265">
                <a:moveTo>
                  <a:pt x="0" y="0"/>
                </a:moveTo>
                <a:lnTo>
                  <a:pt x="2805266" y="0"/>
                </a:lnTo>
                <a:lnTo>
                  <a:pt x="2805266" y="2432930"/>
                </a:lnTo>
                <a:lnTo>
                  <a:pt x="0" y="24329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9294" y="2910273"/>
            <a:ext cx="15795020" cy="6745738"/>
            <a:chOff x="0" y="0"/>
            <a:chExt cx="5762066" cy="24608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62066" cy="2460863"/>
            </a:xfrm>
            <a:custGeom>
              <a:avLst/>
              <a:gdLst/>
              <a:ahLst/>
              <a:cxnLst/>
              <a:rect r="r" b="b" t="t" l="l"/>
              <a:pathLst>
                <a:path h="2460863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2460863"/>
                  </a:lnTo>
                  <a:lnTo>
                    <a:pt x="0" y="246086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9294" y="657204"/>
            <a:ext cx="15795020" cy="1907038"/>
            <a:chOff x="0" y="0"/>
            <a:chExt cx="5762066" cy="6956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62066" cy="695693"/>
            </a:xfrm>
            <a:custGeom>
              <a:avLst/>
              <a:gdLst/>
              <a:ahLst/>
              <a:cxnLst/>
              <a:rect r="r" b="b" t="t" l="l"/>
              <a:pathLst>
                <a:path h="695693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-278358">
            <a:off x="-1432939" y="-269558"/>
            <a:ext cx="5304464" cy="1668495"/>
          </a:xfrm>
          <a:custGeom>
            <a:avLst/>
            <a:gdLst/>
            <a:ahLst/>
            <a:cxnLst/>
            <a:rect r="r" b="b" t="t" l="l"/>
            <a:pathLst>
              <a:path h="1668495" w="5304464">
                <a:moveTo>
                  <a:pt x="0" y="0"/>
                </a:moveTo>
                <a:lnTo>
                  <a:pt x="5304465" y="0"/>
                </a:lnTo>
                <a:lnTo>
                  <a:pt x="5304465" y="1668495"/>
                </a:lnTo>
                <a:lnTo>
                  <a:pt x="0" y="16684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rot="-5400000">
            <a:off x="-541453" y="6273617"/>
            <a:ext cx="6745738" cy="0"/>
          </a:xfrm>
          <a:prstGeom prst="line">
            <a:avLst/>
          </a:prstGeom>
          <a:ln cap="flat" w="19050">
            <a:solidFill>
              <a:srgbClr val="CCCCC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3821430" y="6055702"/>
            <a:ext cx="4791997" cy="4775719"/>
            <a:chOff x="0" y="0"/>
            <a:chExt cx="6389330" cy="63676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338421"/>
              <a:ext cx="6389330" cy="6029204"/>
            </a:xfrm>
            <a:custGeom>
              <a:avLst/>
              <a:gdLst/>
              <a:ahLst/>
              <a:cxnLst/>
              <a:rect r="r" b="b" t="t" l="l"/>
              <a:pathLst>
                <a:path h="6029204" w="6389330">
                  <a:moveTo>
                    <a:pt x="0" y="0"/>
                  </a:moveTo>
                  <a:lnTo>
                    <a:pt x="6389330" y="0"/>
                  </a:lnTo>
                  <a:lnTo>
                    <a:pt x="6389330" y="6029204"/>
                  </a:lnTo>
                  <a:lnTo>
                    <a:pt x="0" y="6029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-203414">
              <a:off x="1228888" y="24588"/>
              <a:ext cx="868401" cy="1245020"/>
            </a:xfrm>
            <a:custGeom>
              <a:avLst/>
              <a:gdLst/>
              <a:ahLst/>
              <a:cxnLst/>
              <a:rect r="r" b="b" t="t" l="l"/>
              <a:pathLst>
                <a:path h="1245020" w="868401">
                  <a:moveTo>
                    <a:pt x="0" y="0"/>
                  </a:moveTo>
                  <a:lnTo>
                    <a:pt x="868401" y="0"/>
                  </a:lnTo>
                  <a:lnTo>
                    <a:pt x="868401" y="1245019"/>
                  </a:lnTo>
                  <a:lnTo>
                    <a:pt x="0" y="1245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3683996" y="743941"/>
            <a:ext cx="10839717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Outline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102131" y="4484917"/>
            <a:ext cx="3701294" cy="459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63"/>
              </a:lnSpc>
            </a:pPr>
            <a:r>
              <a:rPr lang="en-US" sz="27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  <a:hlinkClick r:id="rId9" action="ppaction://hlinksldjump"/>
              </a:rPr>
              <a:t>專</a:t>
            </a:r>
            <a:r>
              <a:rPr lang="en-US" sz="27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  <a:hlinkClick r:id="rId9" action="ppaction://hlinksldjump"/>
              </a:rPr>
              <a:t>案目標與核心功能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102131" y="5574484"/>
            <a:ext cx="3701294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u="none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系統架構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102131" y="6694624"/>
            <a:ext cx="3701294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u="none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技術方法詳解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102131" y="7819284"/>
            <a:ext cx="3701294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u="none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時間規劃與任務</a:t>
            </a:r>
            <a:r>
              <a:rPr lang="en-US" sz="2799" u="none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分工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02131" y="8868413"/>
            <a:ext cx="3701294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  <a:hlinkClick r:id="rId10" action="ppaction://hlinksldjump"/>
              </a:rPr>
              <a:t>期望成果與展示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102131" y="3373888"/>
            <a:ext cx="3701294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u="none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問題背景與動機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50988" y="3114491"/>
            <a:ext cx="766091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1.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50988" y="4213396"/>
            <a:ext cx="766091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2.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50988" y="5312301"/>
            <a:ext cx="766091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3.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50988" y="6411206"/>
            <a:ext cx="766091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4.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50988" y="7510111"/>
            <a:ext cx="766091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5.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50988" y="8609016"/>
            <a:ext cx="766091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6.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9009410" cy="1907038"/>
            <a:chOff x="0" y="0"/>
            <a:chExt cx="3286657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86657" cy="695693"/>
            </a:xfrm>
            <a:custGeom>
              <a:avLst/>
              <a:gdLst/>
              <a:ahLst/>
              <a:cxnLst/>
              <a:rect r="r" b="b" t="t" l="l"/>
              <a:pathLst>
                <a:path h="695693" w="3286657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05495" y="2915205"/>
            <a:ext cx="9009410" cy="5787794"/>
            <a:chOff x="0" y="0"/>
            <a:chExt cx="3286657" cy="21114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86657" cy="2111403"/>
            </a:xfrm>
            <a:custGeom>
              <a:avLst/>
              <a:gdLst/>
              <a:ahLst/>
              <a:cxnLst/>
              <a:rect r="r" b="b" t="t" l="l"/>
              <a:pathLst>
                <a:path h="2111403" w="3286657">
                  <a:moveTo>
                    <a:pt x="0" y="0"/>
                  </a:moveTo>
                  <a:lnTo>
                    <a:pt x="3286657" y="0"/>
                  </a:lnTo>
                  <a:lnTo>
                    <a:pt x="328665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61150" y="657204"/>
            <a:ext cx="7087021" cy="8045795"/>
            <a:chOff x="0" y="0"/>
            <a:chExt cx="2585364" cy="29351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85364" cy="2935128"/>
            </a:xfrm>
            <a:custGeom>
              <a:avLst/>
              <a:gdLst/>
              <a:ahLst/>
              <a:cxnLst/>
              <a:rect r="r" b="b" t="t" l="l"/>
              <a:pathLst>
                <a:path h="2935128" w="2585364">
                  <a:moveTo>
                    <a:pt x="0" y="0"/>
                  </a:moveTo>
                  <a:lnTo>
                    <a:pt x="2585364" y="0"/>
                  </a:lnTo>
                  <a:lnTo>
                    <a:pt x="2585364" y="2935128"/>
                  </a:lnTo>
                  <a:lnTo>
                    <a:pt x="0" y="293512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5301511" y="-207276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8469322" y="9150674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5787" y="29178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399628" y="2717902"/>
            <a:ext cx="6810063" cy="4537205"/>
          </a:xfrm>
          <a:custGeom>
            <a:avLst/>
            <a:gdLst/>
            <a:ahLst/>
            <a:cxnLst/>
            <a:rect r="r" b="b" t="t" l="l"/>
            <a:pathLst>
              <a:path h="4537205" w="6810063">
                <a:moveTo>
                  <a:pt x="0" y="0"/>
                </a:moveTo>
                <a:lnTo>
                  <a:pt x="6810064" y="0"/>
                </a:lnTo>
                <a:lnTo>
                  <a:pt x="6810064" y="4537204"/>
                </a:lnTo>
                <a:lnTo>
                  <a:pt x="0" y="45372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887918" y="1024936"/>
            <a:ext cx="7049083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19"/>
              </a:lnSpc>
              <a:spcBef>
                <a:spcPct val="0"/>
              </a:spcBef>
            </a:pPr>
            <a:r>
              <a:rPr lang="en-US" sz="6099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問題背景</a:t>
            </a:r>
            <a:r>
              <a:rPr lang="en-US" sz="6099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與動機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85659" y="3688791"/>
            <a:ext cx="7557868" cy="63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為什麼要「讓 AI 記得物品位置」？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85659" y="5157490"/>
            <a:ext cx="7049083" cy="63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為什麼要考慮「對抗樣本」？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87918" y="6623282"/>
            <a:ext cx="7049083" cy="63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為什麼選擇「手機部署」？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9009410" cy="1907038"/>
            <a:chOff x="0" y="0"/>
            <a:chExt cx="3286657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86657" cy="695693"/>
            </a:xfrm>
            <a:custGeom>
              <a:avLst/>
              <a:gdLst/>
              <a:ahLst/>
              <a:cxnLst/>
              <a:rect r="r" b="b" t="t" l="l"/>
              <a:pathLst>
                <a:path h="695693" w="3286657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05495" y="2915205"/>
            <a:ext cx="9009410" cy="5787794"/>
            <a:chOff x="0" y="0"/>
            <a:chExt cx="3286657" cy="21114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86657" cy="2111403"/>
            </a:xfrm>
            <a:custGeom>
              <a:avLst/>
              <a:gdLst/>
              <a:ahLst/>
              <a:cxnLst/>
              <a:rect r="r" b="b" t="t" l="l"/>
              <a:pathLst>
                <a:path h="2111403" w="3286657">
                  <a:moveTo>
                    <a:pt x="0" y="0"/>
                  </a:moveTo>
                  <a:lnTo>
                    <a:pt x="3286657" y="0"/>
                  </a:lnTo>
                  <a:lnTo>
                    <a:pt x="328665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61150" y="657204"/>
            <a:ext cx="7087021" cy="8045795"/>
            <a:chOff x="0" y="0"/>
            <a:chExt cx="2585364" cy="29351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85364" cy="2935128"/>
            </a:xfrm>
            <a:custGeom>
              <a:avLst/>
              <a:gdLst/>
              <a:ahLst/>
              <a:cxnLst/>
              <a:rect r="r" b="b" t="t" l="l"/>
              <a:pathLst>
                <a:path h="2935128" w="2585364">
                  <a:moveTo>
                    <a:pt x="0" y="0"/>
                  </a:moveTo>
                  <a:lnTo>
                    <a:pt x="2585364" y="0"/>
                  </a:lnTo>
                  <a:lnTo>
                    <a:pt x="2585364" y="2935128"/>
                  </a:lnTo>
                  <a:lnTo>
                    <a:pt x="0" y="293512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887918" y="1024936"/>
            <a:ext cx="7049083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19"/>
              </a:lnSpc>
              <a:spcBef>
                <a:spcPct val="0"/>
              </a:spcBef>
            </a:pPr>
            <a:r>
              <a:rPr lang="en-US" sz="6099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專</a:t>
            </a:r>
            <a:r>
              <a:rPr lang="en-US" sz="6099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案目標與核心功能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87918" y="7531331"/>
            <a:ext cx="7049083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用 FGSM 生成微擾圖，展示辨識出錯風險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85659" y="4601498"/>
            <a:ext cx="7049083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用 MobileNet-SSD / YOLO 模型找出常見物品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85659" y="3688791"/>
            <a:ext cx="7049083" cy="63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物品辨識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85659" y="6070196"/>
            <a:ext cx="7049083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儲存物品在畫面中的位置與時間，支援查詢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85659" y="5157490"/>
            <a:ext cx="7049083" cy="63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空間記憶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87918" y="6623282"/>
            <a:ext cx="7049083" cy="63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對抗樣本測試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5301511" y="-207276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0800000">
            <a:off x="8469322" y="9150674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95787" y="29178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301758" y="1985612"/>
            <a:ext cx="3476366" cy="5937892"/>
          </a:xfrm>
          <a:custGeom>
            <a:avLst/>
            <a:gdLst/>
            <a:ahLst/>
            <a:cxnLst/>
            <a:rect r="r" b="b" t="t" l="l"/>
            <a:pathLst>
              <a:path h="5937892" w="3476366">
                <a:moveTo>
                  <a:pt x="0" y="0"/>
                </a:moveTo>
                <a:lnTo>
                  <a:pt x="3476366" y="0"/>
                </a:lnTo>
                <a:lnTo>
                  <a:pt x="3476366" y="5937892"/>
                </a:lnTo>
                <a:lnTo>
                  <a:pt x="0" y="59378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33156" y="2448100"/>
            <a:ext cx="10221688" cy="6810200"/>
          </a:xfrm>
          <a:custGeom>
            <a:avLst/>
            <a:gdLst/>
            <a:ahLst/>
            <a:cxnLst/>
            <a:rect r="r" b="b" t="t" l="l"/>
            <a:pathLst>
              <a:path h="6810200" w="10221688">
                <a:moveTo>
                  <a:pt x="0" y="0"/>
                </a:moveTo>
                <a:lnTo>
                  <a:pt x="10221688" y="0"/>
                </a:lnTo>
                <a:lnTo>
                  <a:pt x="10221688" y="6810200"/>
                </a:lnTo>
                <a:lnTo>
                  <a:pt x="0" y="6810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76220" y="704850"/>
            <a:ext cx="5935560" cy="1352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46"/>
              </a:lnSpc>
              <a:spcBef>
                <a:spcPct val="0"/>
              </a:spcBef>
            </a:pPr>
            <a:r>
              <a:rPr lang="en-US" sz="6764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系統架構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9009410" cy="1907038"/>
            <a:chOff x="0" y="0"/>
            <a:chExt cx="3286657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86657" cy="695693"/>
            </a:xfrm>
            <a:custGeom>
              <a:avLst/>
              <a:gdLst/>
              <a:ahLst/>
              <a:cxnLst/>
              <a:rect r="r" b="b" t="t" l="l"/>
              <a:pathLst>
                <a:path h="695693" w="3286657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05495" y="2915205"/>
            <a:ext cx="9009410" cy="5787794"/>
            <a:chOff x="0" y="0"/>
            <a:chExt cx="3286657" cy="21114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86657" cy="2111403"/>
            </a:xfrm>
            <a:custGeom>
              <a:avLst/>
              <a:gdLst/>
              <a:ahLst/>
              <a:cxnLst/>
              <a:rect r="r" b="b" t="t" l="l"/>
              <a:pathLst>
                <a:path h="2111403" w="3286657">
                  <a:moveTo>
                    <a:pt x="0" y="0"/>
                  </a:moveTo>
                  <a:lnTo>
                    <a:pt x="3286657" y="0"/>
                  </a:lnTo>
                  <a:lnTo>
                    <a:pt x="328665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61150" y="657204"/>
            <a:ext cx="7087021" cy="8045795"/>
            <a:chOff x="0" y="0"/>
            <a:chExt cx="2585364" cy="29351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85364" cy="2935128"/>
            </a:xfrm>
            <a:custGeom>
              <a:avLst/>
              <a:gdLst/>
              <a:ahLst/>
              <a:cxnLst/>
              <a:rect r="r" b="b" t="t" l="l"/>
              <a:pathLst>
                <a:path h="2935128" w="2585364">
                  <a:moveTo>
                    <a:pt x="0" y="0"/>
                  </a:moveTo>
                  <a:lnTo>
                    <a:pt x="2585364" y="0"/>
                  </a:lnTo>
                  <a:lnTo>
                    <a:pt x="2585364" y="2935128"/>
                  </a:lnTo>
                  <a:lnTo>
                    <a:pt x="0" y="293512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887918" y="1024936"/>
            <a:ext cx="7049083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19"/>
              </a:lnSpc>
              <a:spcBef>
                <a:spcPct val="0"/>
              </a:spcBef>
            </a:pPr>
            <a:r>
              <a:rPr lang="en-US" sz="6099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技術方法詳解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87918" y="7531331"/>
            <a:ext cx="7049083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SQLite 儲存：{object_name, bbox, time}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85659" y="4601498"/>
            <a:ext cx="7049083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YOLOv8-tiny、MobileNet-SSD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85659" y="3688791"/>
            <a:ext cx="7049083" cy="63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AI模型選擇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85659" y="6070196"/>
            <a:ext cx="7049083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Fast Gradient Sign Method (FGSM)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85659" y="5157490"/>
            <a:ext cx="7049083" cy="63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對抗樣本技術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87918" y="6623282"/>
            <a:ext cx="7049083" cy="63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資料儲存與查詢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5301511" y="-207276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0800000">
            <a:off x="8469322" y="9150674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95787" y="29178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224430" y="3067534"/>
            <a:ext cx="5160460" cy="4916511"/>
          </a:xfrm>
          <a:custGeom>
            <a:avLst/>
            <a:gdLst/>
            <a:ahLst/>
            <a:cxnLst/>
            <a:rect r="r" b="b" t="t" l="l"/>
            <a:pathLst>
              <a:path h="4916511" w="5160460">
                <a:moveTo>
                  <a:pt x="0" y="0"/>
                </a:moveTo>
                <a:lnTo>
                  <a:pt x="5160460" y="0"/>
                </a:lnTo>
                <a:lnTo>
                  <a:pt x="5160460" y="4916511"/>
                </a:lnTo>
                <a:lnTo>
                  <a:pt x="0" y="49165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36355" cy="1907038"/>
            <a:chOff x="0" y="0"/>
            <a:chExt cx="5996027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6027" cy="695693"/>
            </a:xfrm>
            <a:custGeom>
              <a:avLst/>
              <a:gdLst/>
              <a:ahLst/>
              <a:cxnLst/>
              <a:rect r="r" b="b" t="t" l="l"/>
              <a:pathLst>
                <a:path h="695693" w="5996027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05495" y="2924154"/>
            <a:ext cx="16436355" cy="5768915"/>
            <a:chOff x="0" y="0"/>
            <a:chExt cx="5996027" cy="21045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96027" cy="2104516"/>
            </a:xfrm>
            <a:custGeom>
              <a:avLst/>
              <a:gdLst/>
              <a:ahLst/>
              <a:cxnLst/>
              <a:rect r="r" b="b" t="t" l="l"/>
              <a:pathLst>
                <a:path h="2104516" w="5996027">
                  <a:moveTo>
                    <a:pt x="0" y="0"/>
                  </a:moveTo>
                  <a:lnTo>
                    <a:pt x="5996027" y="0"/>
                  </a:lnTo>
                  <a:lnTo>
                    <a:pt x="5996027" y="2104516"/>
                  </a:lnTo>
                  <a:lnTo>
                    <a:pt x="0" y="210451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8060822" y="3493441"/>
            <a:ext cx="2220750" cy="2433093"/>
          </a:xfrm>
          <a:custGeom>
            <a:avLst/>
            <a:gdLst/>
            <a:ahLst/>
            <a:cxnLst/>
            <a:rect r="r" b="b" t="t" l="l"/>
            <a:pathLst>
              <a:path h="2433093" w="2220750">
                <a:moveTo>
                  <a:pt x="0" y="0"/>
                </a:moveTo>
                <a:lnTo>
                  <a:pt x="2220750" y="0"/>
                </a:lnTo>
                <a:lnTo>
                  <a:pt x="2220750" y="2433093"/>
                </a:lnTo>
                <a:lnTo>
                  <a:pt x="0" y="24330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3216595" y="3493441"/>
            <a:ext cx="2203055" cy="2433093"/>
          </a:xfrm>
          <a:custGeom>
            <a:avLst/>
            <a:gdLst/>
            <a:ahLst/>
            <a:cxnLst/>
            <a:rect r="r" b="b" t="t" l="l"/>
            <a:pathLst>
              <a:path h="2433093" w="2203055">
                <a:moveTo>
                  <a:pt x="2203056" y="0"/>
                </a:moveTo>
                <a:lnTo>
                  <a:pt x="0" y="0"/>
                </a:lnTo>
                <a:lnTo>
                  <a:pt x="0" y="2433093"/>
                </a:lnTo>
                <a:lnTo>
                  <a:pt x="2203056" y="2433093"/>
                </a:lnTo>
                <a:lnTo>
                  <a:pt x="220305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692968" y="3493441"/>
            <a:ext cx="2553819" cy="2433093"/>
          </a:xfrm>
          <a:custGeom>
            <a:avLst/>
            <a:gdLst/>
            <a:ahLst/>
            <a:cxnLst/>
            <a:rect r="r" b="b" t="t" l="l"/>
            <a:pathLst>
              <a:path h="2433093" w="2553819">
                <a:moveTo>
                  <a:pt x="0" y="0"/>
                </a:moveTo>
                <a:lnTo>
                  <a:pt x="2553818" y="0"/>
                </a:lnTo>
                <a:lnTo>
                  <a:pt x="2553818" y="2433093"/>
                </a:lnTo>
                <a:lnTo>
                  <a:pt x="0" y="24330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106887" y="743948"/>
            <a:ext cx="12074226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時間規劃與任務分工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675747" y="6876338"/>
            <a:ext cx="4588260" cy="1695119"/>
            <a:chOff x="0" y="0"/>
            <a:chExt cx="6117680" cy="2260158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76200"/>
              <a:ext cx="6117680" cy="787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003EA8"/>
                  </a:solidFill>
                  <a:latin typeface="王漢宗特黑體"/>
                  <a:ea typeface="王漢宗特黑體"/>
                  <a:cs typeface="王漢宗特黑體"/>
                  <a:sym typeface="王漢宗特黑體"/>
                </a:rPr>
                <a:t>Week 1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817861"/>
              <a:ext cx="6117680" cy="9711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91172" indent="-245586" lvl="1">
                <a:lnSpc>
                  <a:spcPts val="2957"/>
                </a:lnSpc>
                <a:buFont typeface="Arial"/>
                <a:buChar char="•"/>
              </a:pPr>
              <a:r>
                <a:rPr lang="en-US" sz="2274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模型選擇與 Android App 架構建立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849870" y="6876338"/>
            <a:ext cx="4588260" cy="1323644"/>
            <a:chOff x="0" y="0"/>
            <a:chExt cx="6117680" cy="1764858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76200"/>
              <a:ext cx="6117680" cy="787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003EA8"/>
                  </a:solidFill>
                  <a:latin typeface="王漢宗特黑體"/>
                  <a:ea typeface="王漢宗特黑體"/>
                  <a:cs typeface="王漢宗特黑體"/>
                  <a:sym typeface="王漢宗特黑體"/>
                </a:rPr>
                <a:t>Week</a:t>
              </a:r>
              <a:r>
                <a:rPr lang="en-US" sz="3500">
                  <a:solidFill>
                    <a:srgbClr val="003EA8"/>
                  </a:solidFill>
                  <a:latin typeface="王漢宗特黑體"/>
                  <a:ea typeface="王漢宗特黑體"/>
                  <a:cs typeface="王漢宗特黑體"/>
                  <a:sym typeface="王漢宗特黑體"/>
                </a:rPr>
                <a:t> 2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817861"/>
              <a:ext cx="6117680" cy="4758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91172" indent="-245586" lvl="1">
                <a:lnSpc>
                  <a:spcPts val="2957"/>
                </a:lnSpc>
                <a:buFont typeface="Arial"/>
                <a:buChar char="•"/>
              </a:pPr>
              <a:r>
                <a:rPr lang="en-US" sz="2274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完成物品辨識與記憶儲存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023993" y="6876338"/>
            <a:ext cx="4588260" cy="1323644"/>
            <a:chOff x="0" y="0"/>
            <a:chExt cx="6117680" cy="1764858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76200"/>
              <a:ext cx="6117680" cy="787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003EA8"/>
                  </a:solidFill>
                  <a:latin typeface="王漢宗特黑體"/>
                  <a:ea typeface="王漢宗特黑體"/>
                  <a:cs typeface="王漢宗特黑體"/>
                  <a:sym typeface="王漢宗特黑體"/>
                </a:rPr>
                <a:t>Week</a:t>
              </a:r>
              <a:r>
                <a:rPr lang="en-US" sz="3500">
                  <a:solidFill>
                    <a:srgbClr val="003EA8"/>
                  </a:solidFill>
                  <a:latin typeface="王漢宗特黑體"/>
                  <a:ea typeface="王漢宗特黑體"/>
                  <a:cs typeface="王漢宗特黑體"/>
                  <a:sym typeface="王漢宗特黑體"/>
                </a:rPr>
                <a:t> 3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817861"/>
              <a:ext cx="6117680" cy="4758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91172" indent="-245586" lvl="1">
                <a:lnSpc>
                  <a:spcPts val="2957"/>
                </a:lnSpc>
                <a:buFont typeface="Arial"/>
                <a:buChar char="•"/>
              </a:pPr>
              <a:r>
                <a:rPr lang="en-US" sz="2274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對抗樣本實作與展示畫面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true" flipV="false" rot="0">
            <a:off x="15484919" y="8123782"/>
            <a:ext cx="4585506" cy="1625770"/>
          </a:xfrm>
          <a:custGeom>
            <a:avLst/>
            <a:gdLst/>
            <a:ahLst/>
            <a:cxnLst/>
            <a:rect r="r" b="b" t="t" l="l"/>
            <a:pathLst>
              <a:path h="1625770" w="4585506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-1782425" y="8123782"/>
            <a:ext cx="4585506" cy="1625770"/>
          </a:xfrm>
          <a:custGeom>
            <a:avLst/>
            <a:gdLst/>
            <a:ahLst/>
            <a:cxnLst/>
            <a:rect r="r" b="b" t="t" l="l"/>
            <a:pathLst>
              <a:path h="1625770" w="4585506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641794">
            <a:off x="8923192" y="-17882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45245" cy="1906519"/>
            <a:chOff x="0" y="0"/>
            <a:chExt cx="5999270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270" cy="695503"/>
            </a:xfrm>
            <a:custGeom>
              <a:avLst/>
              <a:gdLst/>
              <a:ahLst/>
              <a:cxnLst/>
              <a:rect r="r" b="b" t="t" l="l"/>
              <a:pathLst>
                <a:path h="695503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3483315" y="2914053"/>
            <a:ext cx="13867425" cy="1589019"/>
            <a:chOff x="0" y="0"/>
            <a:chExt cx="5058874" cy="5796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58875" cy="579678"/>
            </a:xfrm>
            <a:custGeom>
              <a:avLst/>
              <a:gdLst/>
              <a:ahLst/>
              <a:cxnLst/>
              <a:rect r="r" b="b" t="t" l="l"/>
              <a:pathLst>
                <a:path h="579678" w="5058875">
                  <a:moveTo>
                    <a:pt x="0" y="0"/>
                  </a:moveTo>
                  <a:lnTo>
                    <a:pt x="5058875" y="0"/>
                  </a:lnTo>
                  <a:lnTo>
                    <a:pt x="5058875" y="579678"/>
                  </a:lnTo>
                  <a:lnTo>
                    <a:pt x="0" y="57967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3483315" y="4857358"/>
            <a:ext cx="13867425" cy="1589019"/>
            <a:chOff x="0" y="0"/>
            <a:chExt cx="5058874" cy="5796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58875" cy="579678"/>
            </a:xfrm>
            <a:custGeom>
              <a:avLst/>
              <a:gdLst/>
              <a:ahLst/>
              <a:cxnLst/>
              <a:rect r="r" b="b" t="t" l="l"/>
              <a:pathLst>
                <a:path h="579678" w="5058875">
                  <a:moveTo>
                    <a:pt x="0" y="0"/>
                  </a:moveTo>
                  <a:lnTo>
                    <a:pt x="5058875" y="0"/>
                  </a:lnTo>
                  <a:lnTo>
                    <a:pt x="5058875" y="579678"/>
                  </a:lnTo>
                  <a:lnTo>
                    <a:pt x="0" y="57967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3483315" y="6793991"/>
            <a:ext cx="13867425" cy="1941444"/>
            <a:chOff x="0" y="0"/>
            <a:chExt cx="5058874" cy="70824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058875" cy="708244"/>
            </a:xfrm>
            <a:custGeom>
              <a:avLst/>
              <a:gdLst/>
              <a:ahLst/>
              <a:cxnLst/>
              <a:rect r="r" b="b" t="t" l="l"/>
              <a:pathLst>
                <a:path h="708244" w="5058875">
                  <a:moveTo>
                    <a:pt x="0" y="0"/>
                  </a:moveTo>
                  <a:lnTo>
                    <a:pt x="5058875" y="0"/>
                  </a:lnTo>
                  <a:lnTo>
                    <a:pt x="5058875" y="708244"/>
                  </a:lnTo>
                  <a:lnTo>
                    <a:pt x="0" y="70824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05495" y="2914053"/>
            <a:ext cx="1903745" cy="1589019"/>
            <a:chOff x="0" y="0"/>
            <a:chExt cx="2538326" cy="2118692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2538326" cy="2118692"/>
              <a:chOff x="0" y="0"/>
              <a:chExt cx="694491" cy="57967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94491" cy="579678"/>
              </a:xfrm>
              <a:custGeom>
                <a:avLst/>
                <a:gdLst/>
                <a:ahLst/>
                <a:cxnLst/>
                <a:rect r="r" b="b" t="t" l="l"/>
                <a:pathLst>
                  <a:path h="579678" w="694491">
                    <a:moveTo>
                      <a:pt x="0" y="0"/>
                    </a:moveTo>
                    <a:lnTo>
                      <a:pt x="694491" y="0"/>
                    </a:lnTo>
                    <a:lnTo>
                      <a:pt x="694491" y="579678"/>
                    </a:lnTo>
                    <a:lnTo>
                      <a:pt x="0" y="5796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651649" y="248767"/>
              <a:ext cx="1235028" cy="1621159"/>
            </a:xfrm>
            <a:custGeom>
              <a:avLst/>
              <a:gdLst/>
              <a:ahLst/>
              <a:cxnLst/>
              <a:rect r="r" b="b" t="t" l="l"/>
              <a:pathLst>
                <a:path h="1621159" w="1235028">
                  <a:moveTo>
                    <a:pt x="0" y="0"/>
                  </a:moveTo>
                  <a:lnTo>
                    <a:pt x="1235028" y="0"/>
                  </a:lnTo>
                  <a:lnTo>
                    <a:pt x="1235028" y="1621158"/>
                  </a:lnTo>
                  <a:lnTo>
                    <a:pt x="0" y="1621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05495" y="4857358"/>
            <a:ext cx="1903745" cy="1589019"/>
            <a:chOff x="0" y="0"/>
            <a:chExt cx="2538326" cy="2118692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2538326" cy="2118692"/>
              <a:chOff x="0" y="0"/>
              <a:chExt cx="694491" cy="57967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94491" cy="579678"/>
              </a:xfrm>
              <a:custGeom>
                <a:avLst/>
                <a:gdLst/>
                <a:ahLst/>
                <a:cxnLst/>
                <a:rect r="r" b="b" t="t" l="l"/>
                <a:pathLst>
                  <a:path h="579678" w="694491">
                    <a:moveTo>
                      <a:pt x="0" y="0"/>
                    </a:moveTo>
                    <a:lnTo>
                      <a:pt x="694491" y="0"/>
                    </a:lnTo>
                    <a:lnTo>
                      <a:pt x="694491" y="579678"/>
                    </a:lnTo>
                    <a:lnTo>
                      <a:pt x="0" y="5796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495450" y="260744"/>
              <a:ext cx="1547426" cy="1516477"/>
            </a:xfrm>
            <a:custGeom>
              <a:avLst/>
              <a:gdLst/>
              <a:ahLst/>
              <a:cxnLst/>
              <a:rect r="r" b="b" t="t" l="l"/>
              <a:pathLst>
                <a:path h="1516477" w="1547426">
                  <a:moveTo>
                    <a:pt x="0" y="0"/>
                  </a:moveTo>
                  <a:lnTo>
                    <a:pt x="1547426" y="0"/>
                  </a:lnTo>
                  <a:lnTo>
                    <a:pt x="1547426" y="1516477"/>
                  </a:lnTo>
                  <a:lnTo>
                    <a:pt x="0" y="15164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905495" y="6793991"/>
            <a:ext cx="1903745" cy="1589019"/>
            <a:chOff x="0" y="0"/>
            <a:chExt cx="2538326" cy="2118692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2538326" cy="2118692"/>
              <a:chOff x="0" y="0"/>
              <a:chExt cx="694491" cy="579678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694491" cy="579678"/>
              </a:xfrm>
              <a:custGeom>
                <a:avLst/>
                <a:gdLst/>
                <a:ahLst/>
                <a:cxnLst/>
                <a:rect r="r" b="b" t="t" l="l"/>
                <a:pathLst>
                  <a:path h="579678" w="694491">
                    <a:moveTo>
                      <a:pt x="0" y="0"/>
                    </a:moveTo>
                    <a:lnTo>
                      <a:pt x="694491" y="0"/>
                    </a:lnTo>
                    <a:lnTo>
                      <a:pt x="694491" y="579678"/>
                    </a:lnTo>
                    <a:lnTo>
                      <a:pt x="0" y="5796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Freeform 22" id="22"/>
            <p:cNvSpPr/>
            <p:nvPr/>
          </p:nvSpPr>
          <p:spPr>
            <a:xfrm flipH="false" flipV="false" rot="0">
              <a:off x="815669" y="319785"/>
              <a:ext cx="986978" cy="1479123"/>
            </a:xfrm>
            <a:custGeom>
              <a:avLst/>
              <a:gdLst/>
              <a:ahLst/>
              <a:cxnLst/>
              <a:rect r="r" b="b" t="t" l="l"/>
              <a:pathLst>
                <a:path h="1479123" w="986978">
                  <a:moveTo>
                    <a:pt x="0" y="0"/>
                  </a:moveTo>
                  <a:lnTo>
                    <a:pt x="986979" y="0"/>
                  </a:lnTo>
                  <a:lnTo>
                    <a:pt x="986979" y="1479122"/>
                  </a:lnTo>
                  <a:lnTo>
                    <a:pt x="0" y="14791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3" id="23"/>
          <p:cNvSpPr/>
          <p:nvPr/>
        </p:nvSpPr>
        <p:spPr>
          <a:xfrm flipH="true" flipV="false" rot="0">
            <a:off x="14232334" y="3708562"/>
            <a:ext cx="4405713" cy="7525286"/>
          </a:xfrm>
          <a:custGeom>
            <a:avLst/>
            <a:gdLst/>
            <a:ahLst/>
            <a:cxnLst/>
            <a:rect r="r" b="b" t="t" l="l"/>
            <a:pathLst>
              <a:path h="7525286" w="4405713">
                <a:moveTo>
                  <a:pt x="4405713" y="0"/>
                </a:moveTo>
                <a:lnTo>
                  <a:pt x="0" y="0"/>
                </a:lnTo>
                <a:lnTo>
                  <a:pt x="0" y="7525287"/>
                </a:lnTo>
                <a:lnTo>
                  <a:pt x="4405713" y="7525287"/>
                </a:lnTo>
                <a:lnTo>
                  <a:pt x="440571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3961525" y="743722"/>
            <a:ext cx="10364949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期望成果與展示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3859018" y="3263683"/>
            <a:ext cx="10152508" cy="959610"/>
            <a:chOff x="0" y="0"/>
            <a:chExt cx="13536677" cy="1279479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104775"/>
              <a:ext cx="13536677" cy="8075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>
                  <a:solidFill>
                    <a:srgbClr val="003EA8"/>
                  </a:solidFill>
                  <a:latin typeface="王漢宗特黑體"/>
                  <a:ea typeface="王漢宗特黑體"/>
                  <a:cs typeface="王漢宗特黑體"/>
                  <a:sym typeface="王漢宗特黑體"/>
                </a:rPr>
                <a:t>Demo: 實際操作手機App或網站頁面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815083"/>
              <a:ext cx="13536677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3859018" y="5206987"/>
            <a:ext cx="10152508" cy="959610"/>
            <a:chOff x="0" y="0"/>
            <a:chExt cx="13536677" cy="1279479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-104775"/>
              <a:ext cx="13536677" cy="8075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>
                  <a:solidFill>
                    <a:srgbClr val="003EA8"/>
                  </a:solidFill>
                  <a:latin typeface="王漢宗特黑體"/>
                  <a:ea typeface="王漢宗特黑體"/>
                  <a:cs typeface="王漢宗特黑體"/>
                  <a:sym typeface="王漢宗特黑體"/>
                </a:rPr>
                <a:t>預期成果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815083"/>
              <a:ext cx="13536677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能記住物品、能回想位置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3859018" y="7143620"/>
            <a:ext cx="10152508" cy="1321560"/>
            <a:chOff x="0" y="0"/>
            <a:chExt cx="13536677" cy="1762079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0" y="-104775"/>
              <a:ext cx="13536677" cy="8075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>
                  <a:solidFill>
                    <a:srgbClr val="003EA8"/>
                  </a:solidFill>
                  <a:latin typeface="王漢宗特黑體"/>
                  <a:ea typeface="王漢宗特黑體"/>
                  <a:cs typeface="王漢宗特黑體"/>
                  <a:sym typeface="王漢宗特黑體"/>
                </a:rPr>
                <a:t>展示畫面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0" y="815083"/>
              <a:ext cx="13536677" cy="9469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使用</a:t>
              </a:r>
              <a:r>
                <a:rPr lang="en-US" sz="2199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者按「查詢剪刀」→ App 顯示哪個時間點在畫面哪裡偵測到剪刀</a:t>
              </a:r>
            </a:p>
            <a:p>
              <a:pPr algn="l"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「對抗樣本測試」→ 原圖與對抗圖，誤判截圖並列展示</a:t>
              </a: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463879" y="-156776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4011526" y="8735435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0"/>
                </a:lnTo>
                <a:lnTo>
                  <a:pt x="0" y="63314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9294" y="4536975"/>
            <a:ext cx="15795020" cy="4507970"/>
            <a:chOff x="0" y="0"/>
            <a:chExt cx="5762066" cy="1644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62066" cy="1644520"/>
            </a:xfrm>
            <a:custGeom>
              <a:avLst/>
              <a:gdLst/>
              <a:ahLst/>
              <a:cxnLst/>
              <a:rect r="r" b="b" t="t" l="l"/>
              <a:pathLst>
                <a:path h="1644520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1644520"/>
                  </a:lnTo>
                  <a:lnTo>
                    <a:pt x="0" y="164452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9294" y="657204"/>
            <a:ext cx="15795020" cy="3535020"/>
            <a:chOff x="0" y="0"/>
            <a:chExt cx="5762066" cy="12895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62066" cy="1289585"/>
            </a:xfrm>
            <a:custGeom>
              <a:avLst/>
              <a:gdLst/>
              <a:ahLst/>
              <a:cxnLst/>
              <a:rect r="r" b="b" t="t" l="l"/>
              <a:pathLst>
                <a:path h="1289585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1289585"/>
                  </a:lnTo>
                  <a:lnTo>
                    <a:pt x="0" y="12895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true" flipV="false" rot="0">
            <a:off x="14972495" y="7296334"/>
            <a:ext cx="5533751" cy="1961966"/>
          </a:xfrm>
          <a:custGeom>
            <a:avLst/>
            <a:gdLst/>
            <a:ahLst/>
            <a:cxnLst/>
            <a:rect r="r" b="b" t="t" l="l"/>
            <a:pathLst>
              <a:path h="1961966" w="5533751">
                <a:moveTo>
                  <a:pt x="5533751" y="0"/>
                </a:moveTo>
                <a:lnTo>
                  <a:pt x="0" y="0"/>
                </a:lnTo>
                <a:lnTo>
                  <a:pt x="0" y="1961966"/>
                </a:lnTo>
                <a:lnTo>
                  <a:pt x="5533751" y="1961966"/>
                </a:lnTo>
                <a:lnTo>
                  <a:pt x="553375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218246" y="7296334"/>
            <a:ext cx="5533751" cy="1961966"/>
          </a:xfrm>
          <a:custGeom>
            <a:avLst/>
            <a:gdLst/>
            <a:ahLst/>
            <a:cxnLst/>
            <a:rect r="r" b="b" t="t" l="l"/>
            <a:pathLst>
              <a:path h="1961966" w="5533751">
                <a:moveTo>
                  <a:pt x="0" y="0"/>
                </a:moveTo>
                <a:lnTo>
                  <a:pt x="5533751" y="0"/>
                </a:lnTo>
                <a:lnTo>
                  <a:pt x="5533751" y="1961966"/>
                </a:lnTo>
                <a:lnTo>
                  <a:pt x="0" y="196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170659" y="1905602"/>
            <a:ext cx="13892290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499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創新與貢獻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6793505" y="3742304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09650" y="1281714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309747" y="5207587"/>
            <a:ext cx="13753201" cy="3033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4899"/>
              </a:lnSpc>
              <a:buFont typeface="Arial"/>
              <a:buChar char="•"/>
            </a:pPr>
            <a:r>
              <a:rPr lang="en-US" sz="2799">
                <a:solidFill>
                  <a:srgbClr val="003EA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空間記憶系統</a:t>
            </a:r>
          </a:p>
          <a:p>
            <a:pPr algn="just" marL="1209039" indent="-403013" lvl="2">
              <a:lnSpc>
                <a:spcPts val="4899"/>
              </a:lnSpc>
              <a:buFont typeface="Arial"/>
              <a:buChar char="⚬"/>
            </a:pPr>
            <a:r>
              <a:rPr lang="en-US" sz="2799">
                <a:solidFill>
                  <a:srgbClr val="003EA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在手機端進行部署（強調可攜性與實用性）</a:t>
            </a:r>
          </a:p>
          <a:p>
            <a:pPr algn="just" marL="1209039" indent="-403013" lvl="2">
              <a:lnSpc>
                <a:spcPts val="4899"/>
              </a:lnSpc>
              <a:buFont typeface="Arial"/>
              <a:buChar char="⚬"/>
            </a:pPr>
            <a:r>
              <a:rPr lang="en-US" sz="2799">
                <a:solidFill>
                  <a:srgbClr val="003EA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結合對抗性樣本測試（強調安全性與AI防禦能力）</a:t>
            </a:r>
          </a:p>
          <a:p>
            <a:pPr algn="just" marL="1209039" indent="-403013" lvl="2">
              <a:lnSpc>
                <a:spcPts val="4899"/>
              </a:lnSpc>
              <a:buFont typeface="Arial"/>
              <a:buChar char="⚬"/>
            </a:pPr>
            <a:r>
              <a:rPr lang="en-US" sz="2799">
                <a:solidFill>
                  <a:srgbClr val="003EA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打造一個互動式可記憶+可測試的AI系統</a:t>
            </a:r>
          </a:p>
          <a:p>
            <a:pPr algn="just" marL="604519" indent="-302260" lvl="1">
              <a:lnSpc>
                <a:spcPts val="4899"/>
              </a:lnSpc>
              <a:buFont typeface="Arial"/>
              <a:buChar char="•"/>
            </a:pPr>
            <a:r>
              <a:rPr lang="en-US" sz="2799">
                <a:solidFill>
                  <a:srgbClr val="003EA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輕量化＋安全性實驗可作為未來「安全無人機記憶系統」前身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DAGn-dFMeTk</dc:identifier>
  <dcterms:modified xsi:type="dcterms:W3CDTF">2011-08-01T06:04:30Z</dcterms:modified>
  <cp:revision>1</cp:revision>
  <dc:title>商務計劃</dc:title>
</cp:coreProperties>
</file>